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9" r:id="rId5"/>
    <p:sldId id="271" r:id="rId6"/>
    <p:sldId id="267" r:id="rId7"/>
    <p:sldId id="258" r:id="rId8"/>
    <p:sldId id="264" r:id="rId9"/>
    <p:sldId id="270" r:id="rId10"/>
    <p:sldId id="272" r:id="rId11"/>
    <p:sldId id="265" r:id="rId12"/>
    <p:sldId id="262" r:id="rId13"/>
    <p:sldId id="268" r:id="rId14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83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B1ABDD-8794-46B2-A2D6-B809B101B89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006687E-133F-465C-BA6A-002F26AD6FCD}">
      <dgm:prSet phldrT="[Texto]" custT="1"/>
      <dgm:spPr/>
      <dgm:t>
        <a:bodyPr/>
        <a:lstStyle/>
        <a:p>
          <a:r>
            <a:rPr lang="en-US" sz="1800" b="1" u="sng" dirty="0"/>
            <a:t>RECOLECCION</a:t>
          </a:r>
        </a:p>
        <a:p>
          <a:r>
            <a:rPr lang="en-US" sz="1800" b="1" dirty="0" err="1"/>
            <a:t>Clubes</a:t>
          </a:r>
          <a:r>
            <a:rPr lang="en-US" sz="1800" b="1" dirty="0"/>
            <a:t> de Leones e </a:t>
          </a:r>
          <a:r>
            <a:rPr lang="en-US" sz="1800" b="1" dirty="0" err="1"/>
            <a:t>Instituciones</a:t>
          </a:r>
          <a:r>
            <a:rPr lang="en-US" sz="1800" b="1" dirty="0"/>
            <a:t> </a:t>
          </a:r>
          <a:r>
            <a:rPr lang="en-US" sz="1800" b="1" dirty="0" err="1"/>
            <a:t>colaboran</a:t>
          </a:r>
          <a:r>
            <a:rPr lang="en-US" sz="1800" b="1" dirty="0"/>
            <a:t> en la </a:t>
          </a:r>
          <a:r>
            <a:rPr lang="en-US" sz="1800" b="1" dirty="0" err="1"/>
            <a:t>promoción</a:t>
          </a:r>
          <a:r>
            <a:rPr lang="en-US" sz="1800" b="1" dirty="0"/>
            <a:t> de </a:t>
          </a:r>
          <a:r>
            <a:rPr lang="en-US" sz="1800" b="1" dirty="0" err="1"/>
            <a:t>donaciones</a:t>
          </a:r>
          <a:endParaRPr lang="es-AR" sz="1800" b="1" dirty="0"/>
        </a:p>
      </dgm:t>
    </dgm:pt>
    <dgm:pt modelId="{0185E70B-6E36-49FB-A269-AEDB14FF5FF6}" type="parTrans" cxnId="{E7BE552A-CEB9-430B-8ED0-A4F91E19ADAE}">
      <dgm:prSet/>
      <dgm:spPr/>
      <dgm:t>
        <a:bodyPr/>
        <a:lstStyle/>
        <a:p>
          <a:endParaRPr lang="es-AR"/>
        </a:p>
      </dgm:t>
    </dgm:pt>
    <dgm:pt modelId="{A1C34065-9AC8-4A60-B3CF-45A4CF93CC45}" type="sibTrans" cxnId="{E7BE552A-CEB9-430B-8ED0-A4F91E19ADAE}">
      <dgm:prSet/>
      <dgm:spPr/>
      <dgm:t>
        <a:bodyPr/>
        <a:lstStyle/>
        <a:p>
          <a:endParaRPr lang="es-AR"/>
        </a:p>
      </dgm:t>
    </dgm:pt>
    <dgm:pt modelId="{75C67AAB-17E5-4DCA-94E5-5E5D43954E8E}">
      <dgm:prSet phldrT="[Texto]" custT="1"/>
      <dgm:spPr/>
      <dgm:t>
        <a:bodyPr/>
        <a:lstStyle/>
        <a:p>
          <a:r>
            <a:rPr lang="en-US" sz="1800" b="1" u="sng" dirty="0"/>
            <a:t>COORDINACION</a:t>
          </a:r>
        </a:p>
        <a:p>
          <a:endParaRPr lang="en-US" sz="1600" u="sng" dirty="0"/>
        </a:p>
        <a:p>
          <a:r>
            <a:rPr lang="en-US" sz="1600" b="1" dirty="0"/>
            <a:t>El </a:t>
          </a:r>
          <a:r>
            <a:rPr lang="en-US" sz="1600" b="1" dirty="0" err="1"/>
            <a:t>banco</a:t>
          </a:r>
          <a:r>
            <a:rPr lang="en-US" sz="1600" b="1" dirty="0"/>
            <a:t> OID </a:t>
          </a:r>
          <a:r>
            <a:rPr lang="en-US" sz="1600" b="1" dirty="0" err="1"/>
            <a:t>concentra</a:t>
          </a:r>
          <a:r>
            <a:rPr lang="en-US" sz="1600" b="1" dirty="0"/>
            <a:t> y </a:t>
          </a:r>
          <a:r>
            <a:rPr lang="en-US" sz="1600" b="1" dirty="0" err="1"/>
            <a:t>atiende</a:t>
          </a:r>
          <a:r>
            <a:rPr lang="en-US" sz="1600" b="1" dirty="0"/>
            <a:t> los </a:t>
          </a:r>
          <a:r>
            <a:rPr lang="en-US" sz="1600" b="1" dirty="0" err="1"/>
            <a:t>pedidos</a:t>
          </a:r>
          <a:r>
            <a:rPr lang="en-US" sz="1600" b="1" dirty="0"/>
            <a:t>.</a:t>
          </a:r>
          <a:endParaRPr lang="es-AR" sz="1600" b="1" dirty="0"/>
        </a:p>
      </dgm:t>
    </dgm:pt>
    <dgm:pt modelId="{03658870-7400-4B57-A216-6574267C1759}" type="parTrans" cxnId="{820AE165-252D-4241-A2AC-C361FF5F20C9}">
      <dgm:prSet/>
      <dgm:spPr/>
      <dgm:t>
        <a:bodyPr/>
        <a:lstStyle/>
        <a:p>
          <a:endParaRPr lang="es-AR"/>
        </a:p>
      </dgm:t>
    </dgm:pt>
    <dgm:pt modelId="{5C25AA2A-1138-42A9-8C0B-7BE2D0419439}" type="sibTrans" cxnId="{820AE165-252D-4241-A2AC-C361FF5F20C9}">
      <dgm:prSet/>
      <dgm:spPr/>
      <dgm:t>
        <a:bodyPr/>
        <a:lstStyle/>
        <a:p>
          <a:endParaRPr lang="es-AR"/>
        </a:p>
      </dgm:t>
    </dgm:pt>
    <dgm:pt modelId="{21DD337E-BB52-48B5-BEDA-58CC6C35A29B}">
      <dgm:prSet phldrT="[Texto]" custT="1"/>
      <dgm:spPr/>
      <dgm:t>
        <a:bodyPr/>
        <a:lstStyle/>
        <a:p>
          <a:r>
            <a:rPr lang="en-US" sz="1800" b="1" u="sng" dirty="0"/>
            <a:t>ENTREGA</a:t>
          </a:r>
        </a:p>
        <a:p>
          <a:r>
            <a:rPr lang="en-US" sz="1600" b="1" dirty="0"/>
            <a:t>Se </a:t>
          </a:r>
          <a:r>
            <a:rPr lang="en-US" sz="1600" b="1" dirty="0" err="1"/>
            <a:t>realizan</a:t>
          </a:r>
          <a:r>
            <a:rPr lang="en-US" sz="1600" b="1" dirty="0"/>
            <a:t> </a:t>
          </a:r>
          <a:r>
            <a:rPr lang="en-US" sz="1600" b="1" dirty="0" err="1"/>
            <a:t>moldes</a:t>
          </a:r>
          <a:r>
            <a:rPr lang="en-US" sz="1600" b="1" dirty="0"/>
            <a:t> y </a:t>
          </a:r>
          <a:r>
            <a:rPr lang="en-US" sz="1600" b="1" dirty="0" err="1"/>
            <a:t>entrega</a:t>
          </a:r>
          <a:r>
            <a:rPr lang="en-US" sz="1600" b="1" dirty="0"/>
            <a:t> con </a:t>
          </a:r>
          <a:r>
            <a:rPr lang="en-US" sz="1600" b="1" dirty="0" err="1"/>
            <a:t>ayuda</a:t>
          </a:r>
          <a:r>
            <a:rPr lang="en-US" sz="1600" b="1" dirty="0"/>
            <a:t> del Club de Leones o </a:t>
          </a:r>
          <a:r>
            <a:rPr lang="en-US" sz="1600" b="1" dirty="0" err="1"/>
            <a:t>Instituciones</a:t>
          </a:r>
          <a:r>
            <a:rPr lang="en-US" sz="1600" b="1" dirty="0"/>
            <a:t> </a:t>
          </a:r>
          <a:r>
            <a:rPr lang="en-US" sz="1600" b="1" dirty="0" err="1"/>
            <a:t>solicitantes</a:t>
          </a:r>
          <a:r>
            <a:rPr lang="en-US" sz="1600" dirty="0"/>
            <a:t>.</a:t>
          </a:r>
          <a:endParaRPr lang="es-AR" sz="1600" dirty="0"/>
        </a:p>
      </dgm:t>
    </dgm:pt>
    <dgm:pt modelId="{F2E36EE0-FBF2-4646-B65C-D648F7175D4B}" type="parTrans" cxnId="{9BBE5498-04CD-422D-97CE-F0C9DF7A8E12}">
      <dgm:prSet/>
      <dgm:spPr/>
      <dgm:t>
        <a:bodyPr/>
        <a:lstStyle/>
        <a:p>
          <a:endParaRPr lang="es-AR"/>
        </a:p>
      </dgm:t>
    </dgm:pt>
    <dgm:pt modelId="{7596ED16-D61A-4A0D-8C4B-682D93E915AC}" type="sibTrans" cxnId="{9BBE5498-04CD-422D-97CE-F0C9DF7A8E12}">
      <dgm:prSet/>
      <dgm:spPr/>
      <dgm:t>
        <a:bodyPr/>
        <a:lstStyle/>
        <a:p>
          <a:endParaRPr lang="es-AR"/>
        </a:p>
      </dgm:t>
    </dgm:pt>
    <dgm:pt modelId="{7771F021-98A2-4B21-8F0F-EAE2EB67A36F}" type="pres">
      <dgm:prSet presAssocID="{D3B1ABDD-8794-46B2-A2D6-B809B101B89D}" presName="Name0" presStyleCnt="0">
        <dgm:presLayoutVars>
          <dgm:dir/>
          <dgm:animLvl val="lvl"/>
          <dgm:resizeHandles val="exact"/>
        </dgm:presLayoutVars>
      </dgm:prSet>
      <dgm:spPr/>
    </dgm:pt>
    <dgm:pt modelId="{CD1D72AB-A42A-4400-ABDB-5A982633164F}" type="pres">
      <dgm:prSet presAssocID="{C006687E-133F-465C-BA6A-002F26AD6FCD}" presName="parTxOnly" presStyleLbl="node1" presStyleIdx="0" presStyleCnt="3" custScaleX="103626" custScaleY="101013" custLinFactNeighborX="47953" custLinFactNeighborY="80581">
        <dgm:presLayoutVars>
          <dgm:chMax val="0"/>
          <dgm:chPref val="0"/>
          <dgm:bulletEnabled val="1"/>
        </dgm:presLayoutVars>
      </dgm:prSet>
      <dgm:spPr/>
    </dgm:pt>
    <dgm:pt modelId="{8DFC1AFB-04A9-46F9-A6C7-9C27B922F6C6}" type="pres">
      <dgm:prSet presAssocID="{A1C34065-9AC8-4A60-B3CF-45A4CF93CC45}" presName="parTxOnlySpace" presStyleCnt="0"/>
      <dgm:spPr/>
    </dgm:pt>
    <dgm:pt modelId="{C599580F-D30C-4FC2-8866-8DF5D485CA54}" type="pres">
      <dgm:prSet presAssocID="{75C67AAB-17E5-4DCA-94E5-5E5D43954E8E}" presName="parTxOnly" presStyleLbl="node1" presStyleIdx="1" presStyleCnt="3" custLinFactNeighborX="47953" custLinFactNeighborY="80581">
        <dgm:presLayoutVars>
          <dgm:chMax val="0"/>
          <dgm:chPref val="0"/>
          <dgm:bulletEnabled val="1"/>
        </dgm:presLayoutVars>
      </dgm:prSet>
      <dgm:spPr/>
    </dgm:pt>
    <dgm:pt modelId="{1D49EEED-E6EC-467E-BE10-8408F33BBA5D}" type="pres">
      <dgm:prSet presAssocID="{5C25AA2A-1138-42A9-8C0B-7BE2D0419439}" presName="parTxOnlySpace" presStyleCnt="0"/>
      <dgm:spPr/>
    </dgm:pt>
    <dgm:pt modelId="{6777AB2B-35AB-4D1C-B72D-B01E9CDC40CD}" type="pres">
      <dgm:prSet presAssocID="{21DD337E-BB52-48B5-BEDA-58CC6C35A29B}" presName="parTxOnly" presStyleLbl="node1" presStyleIdx="2" presStyleCnt="3" custLinFactNeighborX="47953" custLinFactNeighborY="80581">
        <dgm:presLayoutVars>
          <dgm:chMax val="0"/>
          <dgm:chPref val="0"/>
          <dgm:bulletEnabled val="1"/>
        </dgm:presLayoutVars>
      </dgm:prSet>
      <dgm:spPr/>
    </dgm:pt>
  </dgm:ptLst>
  <dgm:cxnLst>
    <dgm:cxn modelId="{5CC14A04-DF00-4F9E-A8D1-81FB0B177B09}" type="presOf" srcId="{C006687E-133F-465C-BA6A-002F26AD6FCD}" destId="{CD1D72AB-A42A-4400-ABDB-5A982633164F}" srcOrd="0" destOrd="0" presId="urn:microsoft.com/office/officeart/2005/8/layout/chevron1"/>
    <dgm:cxn modelId="{5AE00A12-D537-4FA8-A450-D022591B067B}" type="presOf" srcId="{75C67AAB-17E5-4DCA-94E5-5E5D43954E8E}" destId="{C599580F-D30C-4FC2-8866-8DF5D485CA54}" srcOrd="0" destOrd="0" presId="urn:microsoft.com/office/officeart/2005/8/layout/chevron1"/>
    <dgm:cxn modelId="{E7BE552A-CEB9-430B-8ED0-A4F91E19ADAE}" srcId="{D3B1ABDD-8794-46B2-A2D6-B809B101B89D}" destId="{C006687E-133F-465C-BA6A-002F26AD6FCD}" srcOrd="0" destOrd="0" parTransId="{0185E70B-6E36-49FB-A269-AEDB14FF5FF6}" sibTransId="{A1C34065-9AC8-4A60-B3CF-45A4CF93CC45}"/>
    <dgm:cxn modelId="{820AE165-252D-4241-A2AC-C361FF5F20C9}" srcId="{D3B1ABDD-8794-46B2-A2D6-B809B101B89D}" destId="{75C67AAB-17E5-4DCA-94E5-5E5D43954E8E}" srcOrd="1" destOrd="0" parTransId="{03658870-7400-4B57-A216-6574267C1759}" sibTransId="{5C25AA2A-1138-42A9-8C0B-7BE2D0419439}"/>
    <dgm:cxn modelId="{9BBE5498-04CD-422D-97CE-F0C9DF7A8E12}" srcId="{D3B1ABDD-8794-46B2-A2D6-B809B101B89D}" destId="{21DD337E-BB52-48B5-BEDA-58CC6C35A29B}" srcOrd="2" destOrd="0" parTransId="{F2E36EE0-FBF2-4646-B65C-D648F7175D4B}" sibTransId="{7596ED16-D61A-4A0D-8C4B-682D93E915AC}"/>
    <dgm:cxn modelId="{9AF4A2B6-29BB-494B-A273-BC2D398272E2}" type="presOf" srcId="{21DD337E-BB52-48B5-BEDA-58CC6C35A29B}" destId="{6777AB2B-35AB-4D1C-B72D-B01E9CDC40CD}" srcOrd="0" destOrd="0" presId="urn:microsoft.com/office/officeart/2005/8/layout/chevron1"/>
    <dgm:cxn modelId="{582EBADE-0B95-4889-8A7E-686597354627}" type="presOf" srcId="{D3B1ABDD-8794-46B2-A2D6-B809B101B89D}" destId="{7771F021-98A2-4B21-8F0F-EAE2EB67A36F}" srcOrd="0" destOrd="0" presId="urn:microsoft.com/office/officeart/2005/8/layout/chevron1"/>
    <dgm:cxn modelId="{B5007112-6518-4213-845F-82268CAEFE56}" type="presParOf" srcId="{7771F021-98A2-4B21-8F0F-EAE2EB67A36F}" destId="{CD1D72AB-A42A-4400-ABDB-5A982633164F}" srcOrd="0" destOrd="0" presId="urn:microsoft.com/office/officeart/2005/8/layout/chevron1"/>
    <dgm:cxn modelId="{060A0E2D-0AF9-4F7A-90BB-982BA253A8A0}" type="presParOf" srcId="{7771F021-98A2-4B21-8F0F-EAE2EB67A36F}" destId="{8DFC1AFB-04A9-46F9-A6C7-9C27B922F6C6}" srcOrd="1" destOrd="0" presId="urn:microsoft.com/office/officeart/2005/8/layout/chevron1"/>
    <dgm:cxn modelId="{FB8D1A19-515A-4777-B536-5F80449BE649}" type="presParOf" srcId="{7771F021-98A2-4B21-8F0F-EAE2EB67A36F}" destId="{C599580F-D30C-4FC2-8866-8DF5D485CA54}" srcOrd="2" destOrd="0" presId="urn:microsoft.com/office/officeart/2005/8/layout/chevron1"/>
    <dgm:cxn modelId="{A807A021-BFCB-4DFC-A265-E8E7D6ACBE66}" type="presParOf" srcId="{7771F021-98A2-4B21-8F0F-EAE2EB67A36F}" destId="{1D49EEED-E6EC-467E-BE10-8408F33BBA5D}" srcOrd="3" destOrd="0" presId="urn:microsoft.com/office/officeart/2005/8/layout/chevron1"/>
    <dgm:cxn modelId="{CD00573F-C5CA-4AE9-894B-B8EB207230EB}" type="presParOf" srcId="{7771F021-98A2-4B21-8F0F-EAE2EB67A36F}" destId="{6777AB2B-35AB-4D1C-B72D-B01E9CDC40C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D72AB-A42A-4400-ABDB-5A982633164F}">
      <dsp:nvSpPr>
        <dsp:cNvPr id="0" name=""/>
        <dsp:cNvSpPr/>
      </dsp:nvSpPr>
      <dsp:spPr>
        <a:xfrm>
          <a:off x="178334" y="2621632"/>
          <a:ext cx="3841581" cy="14978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/>
            <a:t>RECOLECCION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Clubes</a:t>
          </a:r>
          <a:r>
            <a:rPr lang="en-US" sz="1800" b="1" kern="1200" dirty="0"/>
            <a:t> de Leones e </a:t>
          </a:r>
          <a:r>
            <a:rPr lang="en-US" sz="1800" b="1" kern="1200" dirty="0" err="1"/>
            <a:t>Instituciones</a:t>
          </a:r>
          <a:r>
            <a:rPr lang="en-US" sz="1800" b="1" kern="1200" dirty="0"/>
            <a:t> </a:t>
          </a:r>
          <a:r>
            <a:rPr lang="en-US" sz="1800" b="1" kern="1200" dirty="0" err="1"/>
            <a:t>colaboran</a:t>
          </a:r>
          <a:r>
            <a:rPr lang="en-US" sz="1800" b="1" kern="1200" dirty="0"/>
            <a:t> en la </a:t>
          </a:r>
          <a:r>
            <a:rPr lang="en-US" sz="1800" b="1" kern="1200" dirty="0" err="1"/>
            <a:t>promoción</a:t>
          </a:r>
          <a:r>
            <a:rPr lang="en-US" sz="1800" b="1" kern="1200" dirty="0"/>
            <a:t> de </a:t>
          </a:r>
          <a:r>
            <a:rPr lang="en-US" sz="1800" b="1" kern="1200" dirty="0" err="1"/>
            <a:t>donaciones</a:t>
          </a:r>
          <a:endParaRPr lang="es-AR" sz="1800" b="1" kern="1200" dirty="0"/>
        </a:p>
      </dsp:txBody>
      <dsp:txXfrm>
        <a:off x="927277" y="2621632"/>
        <a:ext cx="2343696" cy="1497885"/>
      </dsp:txXfrm>
    </dsp:sp>
    <dsp:sp modelId="{C599580F-D30C-4FC2-8866-8DF5D485CA54}">
      <dsp:nvSpPr>
        <dsp:cNvPr id="0" name=""/>
        <dsp:cNvSpPr/>
      </dsp:nvSpPr>
      <dsp:spPr>
        <a:xfrm>
          <a:off x="3649200" y="2629143"/>
          <a:ext cx="3707159" cy="14828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/>
            <a:t>COORDINACION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u="sng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El </a:t>
          </a:r>
          <a:r>
            <a:rPr lang="en-US" sz="1600" b="1" kern="1200" dirty="0" err="1"/>
            <a:t>banco</a:t>
          </a:r>
          <a:r>
            <a:rPr lang="en-US" sz="1600" b="1" kern="1200" dirty="0"/>
            <a:t> OID </a:t>
          </a:r>
          <a:r>
            <a:rPr lang="en-US" sz="1600" b="1" kern="1200" dirty="0" err="1"/>
            <a:t>concentra</a:t>
          </a:r>
          <a:r>
            <a:rPr lang="en-US" sz="1600" b="1" kern="1200" dirty="0"/>
            <a:t> y </a:t>
          </a:r>
          <a:r>
            <a:rPr lang="en-US" sz="1600" b="1" kern="1200" dirty="0" err="1"/>
            <a:t>atiende</a:t>
          </a:r>
          <a:r>
            <a:rPr lang="en-US" sz="1600" b="1" kern="1200" dirty="0"/>
            <a:t> los </a:t>
          </a:r>
          <a:r>
            <a:rPr lang="en-US" sz="1600" b="1" kern="1200" dirty="0" err="1"/>
            <a:t>pedidos</a:t>
          </a:r>
          <a:r>
            <a:rPr lang="en-US" sz="1600" b="1" kern="1200" dirty="0"/>
            <a:t>.</a:t>
          </a:r>
          <a:endParaRPr lang="es-AR" sz="1600" b="1" kern="1200" dirty="0"/>
        </a:p>
      </dsp:txBody>
      <dsp:txXfrm>
        <a:off x="4390632" y="2629143"/>
        <a:ext cx="2224296" cy="1482863"/>
      </dsp:txXfrm>
    </dsp:sp>
    <dsp:sp modelId="{6777AB2B-35AB-4D1C-B72D-B01E9CDC40CD}">
      <dsp:nvSpPr>
        <dsp:cNvPr id="0" name=""/>
        <dsp:cNvSpPr/>
      </dsp:nvSpPr>
      <dsp:spPr>
        <a:xfrm>
          <a:off x="6808440" y="2629143"/>
          <a:ext cx="3707159" cy="14828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/>
            <a:t>ENTREGA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Se </a:t>
          </a:r>
          <a:r>
            <a:rPr lang="en-US" sz="1600" b="1" kern="1200" dirty="0" err="1"/>
            <a:t>realizan</a:t>
          </a:r>
          <a:r>
            <a:rPr lang="en-US" sz="1600" b="1" kern="1200" dirty="0"/>
            <a:t> </a:t>
          </a:r>
          <a:r>
            <a:rPr lang="en-US" sz="1600" b="1" kern="1200" dirty="0" err="1"/>
            <a:t>moldes</a:t>
          </a:r>
          <a:r>
            <a:rPr lang="en-US" sz="1600" b="1" kern="1200" dirty="0"/>
            <a:t> y </a:t>
          </a:r>
          <a:r>
            <a:rPr lang="en-US" sz="1600" b="1" kern="1200" dirty="0" err="1"/>
            <a:t>entrega</a:t>
          </a:r>
          <a:r>
            <a:rPr lang="en-US" sz="1600" b="1" kern="1200" dirty="0"/>
            <a:t> con </a:t>
          </a:r>
          <a:r>
            <a:rPr lang="en-US" sz="1600" b="1" kern="1200" dirty="0" err="1"/>
            <a:t>ayuda</a:t>
          </a:r>
          <a:r>
            <a:rPr lang="en-US" sz="1600" b="1" kern="1200" dirty="0"/>
            <a:t> del Club de Leones o </a:t>
          </a:r>
          <a:r>
            <a:rPr lang="en-US" sz="1600" b="1" kern="1200" dirty="0" err="1"/>
            <a:t>Instituciones</a:t>
          </a:r>
          <a:r>
            <a:rPr lang="en-US" sz="1600" b="1" kern="1200" dirty="0"/>
            <a:t> </a:t>
          </a:r>
          <a:r>
            <a:rPr lang="en-US" sz="1600" b="1" kern="1200" dirty="0" err="1"/>
            <a:t>solicitantes</a:t>
          </a:r>
          <a:r>
            <a:rPr lang="en-US" sz="1600" kern="1200" dirty="0"/>
            <a:t>.</a:t>
          </a:r>
          <a:endParaRPr lang="es-AR" sz="1600" kern="1200" dirty="0"/>
        </a:p>
      </dsp:txBody>
      <dsp:txXfrm>
        <a:off x="7549872" y="2629143"/>
        <a:ext cx="2224296" cy="1482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6684-DBDC-430E-90CE-9EEEF79A31CD}" type="datetimeFigureOut">
              <a:rPr lang="es-AR" smtClean="0"/>
              <a:t>23/9/2020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A327A-2500-4EFE-BFF0-9C222D8EBA7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71113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6684-DBDC-430E-90CE-9EEEF79A31CD}" type="datetimeFigureOut">
              <a:rPr lang="es-AR" smtClean="0"/>
              <a:t>23/9/2020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A327A-2500-4EFE-BFF0-9C222D8EBA7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385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6684-DBDC-430E-90CE-9EEEF79A31CD}" type="datetimeFigureOut">
              <a:rPr lang="es-AR" smtClean="0"/>
              <a:t>23/9/2020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A327A-2500-4EFE-BFF0-9C222D8EBA7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44418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6684-DBDC-430E-90CE-9EEEF79A31CD}" type="datetimeFigureOut">
              <a:rPr lang="es-AR" smtClean="0"/>
              <a:t>23/9/2020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A327A-2500-4EFE-BFF0-9C222D8EBA7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6556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6684-DBDC-430E-90CE-9EEEF79A31CD}" type="datetimeFigureOut">
              <a:rPr lang="es-AR" smtClean="0"/>
              <a:t>23/9/2020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A327A-2500-4EFE-BFF0-9C222D8EBA7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668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6684-DBDC-430E-90CE-9EEEF79A31CD}" type="datetimeFigureOut">
              <a:rPr lang="es-AR" smtClean="0"/>
              <a:t>23/9/2020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A327A-2500-4EFE-BFF0-9C222D8EBA7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4297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6684-DBDC-430E-90CE-9EEEF79A31CD}" type="datetimeFigureOut">
              <a:rPr lang="es-AR" smtClean="0"/>
              <a:t>23/9/2020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A327A-2500-4EFE-BFF0-9C222D8EBA7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6764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6684-DBDC-430E-90CE-9EEEF79A31CD}" type="datetimeFigureOut">
              <a:rPr lang="es-AR" smtClean="0"/>
              <a:t>23/9/2020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A327A-2500-4EFE-BFF0-9C222D8EBA7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91172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6684-DBDC-430E-90CE-9EEEF79A31CD}" type="datetimeFigureOut">
              <a:rPr lang="es-AR" smtClean="0"/>
              <a:t>23/9/2020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A327A-2500-4EFE-BFF0-9C222D8EBA7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65977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6684-DBDC-430E-90CE-9EEEF79A31CD}" type="datetimeFigureOut">
              <a:rPr lang="es-AR" smtClean="0"/>
              <a:t>23/9/2020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A327A-2500-4EFE-BFF0-9C222D8EBA7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59758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6684-DBDC-430E-90CE-9EEEF79A31CD}" type="datetimeFigureOut">
              <a:rPr lang="es-AR" smtClean="0"/>
              <a:t>23/9/2020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A327A-2500-4EFE-BFF0-9C222D8EBA7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3183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06684-DBDC-430E-90CE-9EEEF79A31CD}" type="datetimeFigureOut">
              <a:rPr lang="es-AR" smtClean="0"/>
              <a:t>23/9/2020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A327A-2500-4EFE-BFF0-9C222D8EBA7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4617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rograma-oid@leoneslaplatasur.com.ar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12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w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62313" y="2800024"/>
            <a:ext cx="6400800" cy="8382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s-AR" sz="3600" b="1" dirty="0">
                <a:solidFill>
                  <a:schemeClr val="accent1">
                    <a:lumMod val="75000"/>
                  </a:schemeClr>
                </a:solidFill>
              </a:rPr>
              <a:t>Programa de reciclado y banco de audífonos</a:t>
            </a:r>
            <a:endParaRPr lang="es-AR" sz="3600" dirty="0"/>
          </a:p>
        </p:txBody>
      </p:sp>
      <p:sp>
        <p:nvSpPr>
          <p:cNvPr id="2051" name="CuadroTexto 4"/>
          <p:cNvSpPr txBox="1">
            <a:spLocks noChangeArrowheads="1"/>
          </p:cNvSpPr>
          <p:nvPr/>
        </p:nvSpPr>
        <p:spPr bwMode="auto">
          <a:xfrm>
            <a:off x="3089764" y="4735620"/>
            <a:ext cx="65262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AR" dirty="0"/>
              <a:t>De los Clubes de Leones del Distrito O-5 de la </a:t>
            </a:r>
            <a:r>
              <a:rPr lang="es-AR" dirty="0" err="1"/>
              <a:t>Pcia</a:t>
            </a:r>
            <a:r>
              <a:rPr lang="es-AR" dirty="0"/>
              <a:t>. de Buenos  Aires.</a:t>
            </a:r>
          </a:p>
        </p:txBody>
      </p:sp>
      <p:pic>
        <p:nvPicPr>
          <p:cNvPr id="2054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07" y="3420799"/>
            <a:ext cx="1849439" cy="184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271D04-BF08-435D-9CE1-0FA60D713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63" y="967298"/>
            <a:ext cx="4229100" cy="147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62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08418" y="277874"/>
            <a:ext cx="3178935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s-AR" b="1" dirty="0">
                <a:solidFill>
                  <a:schemeClr val="accent1">
                    <a:lumMod val="75000"/>
                  </a:schemeClr>
                </a:solidFill>
              </a:rPr>
              <a:t>Obras</a:t>
            </a:r>
          </a:p>
        </p:txBody>
      </p:sp>
      <p:pic>
        <p:nvPicPr>
          <p:cNvPr id="5" name="Picture 4" descr="A person on a computer&#10;&#10;Description automatically generated">
            <a:extLst>
              <a:ext uri="{FF2B5EF4-FFF2-40B4-BE49-F238E27FC236}">
                <a16:creationId xmlns:a16="http://schemas.microsoft.com/office/drawing/2014/main" id="{468C6D15-8BA1-43D1-B14D-2E2F0D1286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660" y="2515021"/>
            <a:ext cx="5163759" cy="3429000"/>
          </a:xfrm>
          <a:prstGeom prst="rect">
            <a:avLst/>
          </a:prstGeom>
        </p:spPr>
      </p:pic>
      <p:pic>
        <p:nvPicPr>
          <p:cNvPr id="7" name="Picture 6" descr="A young child standing in front of a window&#10;&#10;Description automatically generated">
            <a:extLst>
              <a:ext uri="{FF2B5EF4-FFF2-40B4-BE49-F238E27FC236}">
                <a16:creationId xmlns:a16="http://schemas.microsoft.com/office/drawing/2014/main" id="{12F2378D-997E-41D6-809B-4C59E66181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745" y="1938130"/>
            <a:ext cx="2937013" cy="3916017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D1E968-7690-4437-A73A-144F158611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05" y="315407"/>
            <a:ext cx="3178935" cy="110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43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040923" y="320678"/>
            <a:ext cx="67173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AR" sz="4000" b="1" dirty="0">
                <a:solidFill>
                  <a:schemeClr val="accent1">
                    <a:lumMod val="75000"/>
                  </a:schemeClr>
                </a:solidFill>
              </a:rPr>
              <a:t>Qué hacemos para crecer?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272408" y="1792971"/>
            <a:ext cx="9485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/>
              <a:t>Fortalecer el tridente: </a:t>
            </a:r>
          </a:p>
          <a:p>
            <a:r>
              <a:rPr lang="es-AR" sz="2800" b="1" dirty="0">
                <a:solidFill>
                  <a:srgbClr val="C00000"/>
                </a:solidFill>
              </a:rPr>
              <a:t>Donaciones –&gt; área de Cobertura -&gt; Atención. 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917133" y="3264512"/>
            <a:ext cx="7687495" cy="2831544"/>
            <a:chOff x="2374346" y="3651960"/>
            <a:chExt cx="7687495" cy="2831544"/>
          </a:xfrm>
        </p:grpSpPr>
        <p:sp>
          <p:nvSpPr>
            <p:cNvPr id="2" name="CuadroTexto 1"/>
            <p:cNvSpPr txBox="1"/>
            <p:nvPr/>
          </p:nvSpPr>
          <p:spPr>
            <a:xfrm>
              <a:off x="4190362" y="3651960"/>
              <a:ext cx="5871479" cy="28315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457200" indent="-457200">
                <a:buFont typeface="Calibri" panose="020F0502020204030204" pitchFamily="34" charset="0"/>
                <a:buChar char="+"/>
                <a:defRPr/>
              </a:pPr>
              <a:r>
                <a:rPr lang="es-AR" sz="3200" b="1" dirty="0">
                  <a:solidFill>
                    <a:schemeClr val="accent1">
                      <a:lumMod val="75000"/>
                    </a:schemeClr>
                  </a:solidFill>
                </a:rPr>
                <a:t>Difusión y donaciones</a:t>
              </a:r>
            </a:p>
            <a:p>
              <a:pPr marL="457200" indent="-457200">
                <a:buFont typeface="Calibri" panose="020F0502020204030204" pitchFamily="34" charset="0"/>
                <a:buChar char="+"/>
                <a:defRPr/>
              </a:pPr>
              <a:r>
                <a:rPr lang="es-AR" sz="3200" b="1" dirty="0">
                  <a:solidFill>
                    <a:schemeClr val="accent1">
                      <a:lumMod val="75000"/>
                    </a:schemeClr>
                  </a:solidFill>
                </a:rPr>
                <a:t>Clubes</a:t>
              </a:r>
              <a:endParaRPr lang="es-AR" sz="32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457200" indent="-457200">
                <a:buFont typeface="Calibri" panose="020F0502020204030204" pitchFamily="34" charset="0"/>
                <a:buChar char="+"/>
                <a:defRPr/>
              </a:pPr>
              <a:r>
                <a:rPr lang="es-AR" sz="3200" b="1" dirty="0">
                  <a:solidFill>
                    <a:schemeClr val="accent1">
                      <a:lumMod val="75000"/>
                    </a:schemeClr>
                  </a:solidFill>
                </a:rPr>
                <a:t>Fonoaudiólogos colaboradores</a:t>
              </a:r>
            </a:p>
            <a:p>
              <a:pPr marL="457200" indent="-457200">
                <a:buFont typeface="Calibri" panose="020F0502020204030204" pitchFamily="34" charset="0"/>
                <a:buChar char="+"/>
                <a:defRPr/>
              </a:pPr>
              <a:r>
                <a:rPr lang="en-US" sz="3200" b="1" dirty="0" err="1">
                  <a:solidFill>
                    <a:schemeClr val="accent1">
                      <a:lumMod val="75000"/>
                    </a:schemeClr>
                  </a:solidFill>
                </a:rPr>
                <a:t>Centros</a:t>
              </a:r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3200" b="1" dirty="0" err="1">
                  <a:solidFill>
                    <a:schemeClr val="accent1">
                      <a:lumMod val="75000"/>
                    </a:schemeClr>
                  </a:solidFill>
                </a:rPr>
                <a:t>toma</a:t>
              </a:r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</a:rPr>
                <a:t> de </a:t>
              </a:r>
              <a:r>
                <a:rPr lang="en-US" sz="3200" b="1" dirty="0" err="1">
                  <a:solidFill>
                    <a:schemeClr val="accent1">
                      <a:lumMod val="75000"/>
                    </a:schemeClr>
                  </a:solidFill>
                </a:rPr>
                <a:t>moldes</a:t>
              </a:r>
              <a:endParaRPr lang="es-AR" sz="32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457200" indent="-457200">
                <a:buFont typeface="Calibri" panose="020F0502020204030204" pitchFamily="34" charset="0"/>
                <a:buChar char="+"/>
                <a:defRPr/>
              </a:pPr>
              <a:r>
                <a:rPr lang="en-US" sz="3200" b="1" dirty="0" err="1">
                  <a:solidFill>
                    <a:schemeClr val="accent1">
                      <a:lumMod val="75000"/>
                    </a:schemeClr>
                  </a:solidFill>
                </a:rPr>
                <a:t>Alianzas</a:t>
              </a:r>
              <a:endParaRPr lang="es-AR" sz="20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>
                <a:defRPr/>
              </a:pPr>
              <a:endParaRPr lang="es-AR" dirty="0"/>
            </a:p>
          </p:txBody>
        </p:sp>
        <p:sp>
          <p:nvSpPr>
            <p:cNvPr id="5" name="4 Rectángulo"/>
            <p:cNvSpPr/>
            <p:nvPr/>
          </p:nvSpPr>
          <p:spPr>
            <a:xfrm>
              <a:off x="2374346" y="3651960"/>
              <a:ext cx="121860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2800" b="1" dirty="0"/>
                <a:t>Cómo?</a:t>
              </a:r>
              <a:endParaRPr lang="es-AR" sz="2800" dirty="0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137" y="1459229"/>
            <a:ext cx="7143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593" y="2509106"/>
            <a:ext cx="7143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573" y="2520829"/>
            <a:ext cx="7143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Triángulo isósceles"/>
          <p:cNvSpPr/>
          <p:nvPr/>
        </p:nvSpPr>
        <p:spPr>
          <a:xfrm>
            <a:off x="10140459" y="2199686"/>
            <a:ext cx="808893" cy="572823"/>
          </a:xfrm>
          <a:prstGeom prst="triangle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1" name="10 Grupo"/>
          <p:cNvGrpSpPr/>
          <p:nvPr/>
        </p:nvGrpSpPr>
        <p:grpSpPr>
          <a:xfrm>
            <a:off x="7412775" y="4450373"/>
            <a:ext cx="3929975" cy="1847850"/>
            <a:chOff x="7412775" y="4450373"/>
            <a:chExt cx="3929975" cy="1847850"/>
          </a:xfrm>
        </p:grpSpPr>
        <p:sp>
          <p:nvSpPr>
            <p:cNvPr id="9" name="8 CuadroTexto"/>
            <p:cNvSpPr txBox="1"/>
            <p:nvPr/>
          </p:nvSpPr>
          <p:spPr>
            <a:xfrm>
              <a:off x="7412775" y="5623256"/>
              <a:ext cx="21755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/>
                <a:t>Más</a:t>
              </a:r>
              <a:r>
                <a:rPr lang="en-US" sz="2400" b="1" dirty="0"/>
                <a:t> </a:t>
              </a:r>
              <a:r>
                <a:rPr lang="en-US" sz="2400" b="1" dirty="0" err="1"/>
                <a:t>leonismo</a:t>
              </a:r>
              <a:r>
                <a:rPr lang="en-US" sz="2400" b="1" dirty="0"/>
                <a:t>!!</a:t>
              </a:r>
              <a:endParaRPr lang="es-AR" sz="2400" b="1" dirty="0"/>
            </a:p>
          </p:txBody>
        </p:sp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0137" y="4450373"/>
              <a:ext cx="1852613" cy="184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DD55F1-F8DF-41FF-A8B3-F75A4D0208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59" y="315188"/>
            <a:ext cx="3150498" cy="109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8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00800" y="274638"/>
            <a:ext cx="38100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s-AR" b="1" dirty="0">
                <a:solidFill>
                  <a:schemeClr val="accent1">
                    <a:lumMod val="75000"/>
                  </a:schemeClr>
                </a:solidFill>
              </a:rPr>
              <a:t>Porqué “</a:t>
            </a:r>
            <a:r>
              <a:rPr lang="es-AR" sz="4800" b="1" dirty="0">
                <a:solidFill>
                  <a:schemeClr val="accent1">
                    <a:lumMod val="75000"/>
                  </a:schemeClr>
                </a:solidFill>
              </a:rPr>
              <a:t>OID”</a:t>
            </a:r>
            <a:r>
              <a:rPr lang="es-AR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s-A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43" name="2 Marcador de contenido"/>
          <p:cNvSpPr>
            <a:spLocks noGrp="1"/>
          </p:cNvSpPr>
          <p:nvPr>
            <p:ph idx="1"/>
          </p:nvPr>
        </p:nvSpPr>
        <p:spPr>
          <a:xfrm>
            <a:off x="1192696" y="2291864"/>
            <a:ext cx="10744200" cy="3135922"/>
          </a:xfrm>
        </p:spPr>
        <p:txBody>
          <a:bodyPr>
            <a:normAutofit/>
          </a:bodyPr>
          <a:lstStyle/>
          <a:p>
            <a:pPr eaLnBrk="1" hangingPunct="1"/>
            <a:r>
              <a:rPr lang="es-AR" dirty="0"/>
              <a:t>OID es la primera palabra del </a:t>
            </a:r>
            <a:r>
              <a:rPr lang="es-AR" b="1" dirty="0"/>
              <a:t>Himno Nacional Argentino.</a:t>
            </a:r>
          </a:p>
          <a:p>
            <a:pPr eaLnBrk="1" hangingPunct="1"/>
            <a:r>
              <a:rPr lang="es-AR" dirty="0"/>
              <a:t>OID!! Es un pedido a los donantes.</a:t>
            </a:r>
          </a:p>
          <a:p>
            <a:pPr eaLnBrk="1" hangingPunct="1"/>
            <a:r>
              <a:rPr lang="es-AR" dirty="0"/>
              <a:t>OID!! Es una invitación a la comunidad, los profesionales  y los Clubes!</a:t>
            </a:r>
          </a:p>
          <a:p>
            <a:pPr eaLnBrk="1" hangingPunct="1"/>
            <a:r>
              <a:rPr lang="es-AR" dirty="0"/>
              <a:t>OID!! Es un mandato a los disminuidos auditivos.</a:t>
            </a:r>
          </a:p>
          <a:p>
            <a:pPr eaLnBrk="1" hangingPunct="1"/>
            <a:r>
              <a:rPr lang="es-AR" dirty="0"/>
              <a:t>OID es también </a:t>
            </a:r>
            <a:r>
              <a:rPr lang="es-AR" b="1" u="sng" dirty="0"/>
              <a:t>D</a:t>
            </a:r>
            <a:r>
              <a:rPr lang="es-AR" b="1" dirty="0"/>
              <a:t>istrito </a:t>
            </a:r>
            <a:r>
              <a:rPr lang="es-AR" b="1" u="sng" dirty="0"/>
              <a:t>I</a:t>
            </a:r>
            <a:r>
              <a:rPr lang="es-AR" b="1" dirty="0"/>
              <a:t>nternacional “</a:t>
            </a:r>
            <a:r>
              <a:rPr lang="es-AR" b="1" u="sng" dirty="0"/>
              <a:t>O</a:t>
            </a:r>
            <a:r>
              <a:rPr lang="es-AR" b="1" dirty="0"/>
              <a:t>” (Argentina)</a:t>
            </a:r>
          </a:p>
          <a:p>
            <a:pPr eaLnBrk="1" hangingPunct="1"/>
            <a:endParaRPr lang="es-AR"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4FF9D77-671B-476A-98FA-C502FE9A4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4" y="289704"/>
            <a:ext cx="3279706" cy="114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11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708" y="3028051"/>
            <a:ext cx="1557049" cy="15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3"/>
          <p:cNvSpPr txBox="1">
            <a:spLocks noChangeArrowheads="1"/>
          </p:cNvSpPr>
          <p:nvPr/>
        </p:nvSpPr>
        <p:spPr bwMode="auto">
          <a:xfrm>
            <a:off x="529700" y="5297183"/>
            <a:ext cx="40146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b="1" dirty="0"/>
              <a:t>Contacto: </a:t>
            </a:r>
          </a:p>
          <a:p>
            <a:r>
              <a:rPr lang="es-AR" b="1" dirty="0">
                <a:hlinkClick r:id="rId3"/>
              </a:rPr>
              <a:t>programa-oid@leoneslaplatasur.com.ar</a:t>
            </a:r>
            <a:endParaRPr lang="es-AR" b="1" dirty="0"/>
          </a:p>
          <a:p>
            <a:r>
              <a:rPr lang="es-AR" b="1" dirty="0"/>
              <a:t>Coordinación OID    Cel. 221 504-9900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810" y="3591734"/>
            <a:ext cx="3950677" cy="26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Llamada ovalada"/>
          <p:cNvSpPr/>
          <p:nvPr/>
        </p:nvSpPr>
        <p:spPr>
          <a:xfrm>
            <a:off x="8393718" y="1971142"/>
            <a:ext cx="2813538" cy="246503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Muchas</a:t>
            </a:r>
            <a:r>
              <a:rPr lang="en-US" sz="3600" b="1" dirty="0"/>
              <a:t> </a:t>
            </a:r>
          </a:p>
          <a:p>
            <a:pPr algn="ctr"/>
            <a:r>
              <a:rPr lang="en-US" sz="3600" b="1" dirty="0"/>
              <a:t>gracias!!</a:t>
            </a:r>
            <a:endParaRPr lang="es-AR" sz="3600" b="1" dirty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AB52AFB-055A-416E-9AA4-9A4911A0B7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82" y="712410"/>
            <a:ext cx="4229100" cy="147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2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95941" y="275432"/>
            <a:ext cx="464820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s-AR" b="1" dirty="0">
                <a:solidFill>
                  <a:schemeClr val="accent1">
                    <a:lumMod val="75000"/>
                  </a:schemeClr>
                </a:solidFill>
              </a:rPr>
              <a:t>Objetivo </a:t>
            </a:r>
            <a:br>
              <a:rPr lang="es-AR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AR" b="1" dirty="0">
                <a:solidFill>
                  <a:schemeClr val="accent1">
                    <a:lumMod val="75000"/>
                  </a:schemeClr>
                </a:solidFill>
              </a:rPr>
              <a:t>del programa</a:t>
            </a:r>
            <a:endParaRPr lang="es-A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23" name="2 Marcador de contenido"/>
          <p:cNvSpPr>
            <a:spLocks noGrp="1"/>
          </p:cNvSpPr>
          <p:nvPr>
            <p:ph idx="1"/>
          </p:nvPr>
        </p:nvSpPr>
        <p:spPr>
          <a:xfrm>
            <a:off x="1995488" y="1789113"/>
            <a:ext cx="8229600" cy="13716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s-AR" b="1" dirty="0"/>
              <a:t>Atender las necesidades de los carenciados auditivos!! </a:t>
            </a:r>
          </a:p>
          <a:p>
            <a:pPr marL="0" indent="0">
              <a:buNone/>
              <a:defRPr/>
            </a:pPr>
            <a:endParaRPr lang="es-AR" b="1" dirty="0"/>
          </a:p>
          <a:p>
            <a:pPr eaLnBrk="1" hangingPunct="1">
              <a:defRPr/>
            </a:pPr>
            <a:endParaRPr lang="es-AR" dirty="0"/>
          </a:p>
        </p:txBody>
      </p:sp>
      <p:grpSp>
        <p:nvGrpSpPr>
          <p:cNvPr id="8197" name="Grupo 6"/>
          <p:cNvGrpSpPr>
            <a:grpSpLocks/>
          </p:cNvGrpSpPr>
          <p:nvPr/>
        </p:nvGrpSpPr>
        <p:grpSpPr bwMode="auto">
          <a:xfrm>
            <a:off x="3270250" y="3471864"/>
            <a:ext cx="6756400" cy="2308225"/>
            <a:chOff x="1295400" y="3702537"/>
            <a:chExt cx="6756074" cy="2307843"/>
          </a:xfrm>
        </p:grpSpPr>
        <p:sp>
          <p:nvSpPr>
            <p:cNvPr id="5" name="CuadroTexto 4"/>
            <p:cNvSpPr txBox="1"/>
            <p:nvPr/>
          </p:nvSpPr>
          <p:spPr>
            <a:xfrm>
              <a:off x="2406596" y="3702537"/>
              <a:ext cx="5644878" cy="23078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s-AR" sz="2400" b="1" dirty="0">
                  <a:solidFill>
                    <a:schemeClr val="accent2">
                      <a:lumMod val="75000"/>
                    </a:schemeClr>
                  </a:solidFill>
                </a:rPr>
                <a:t>Oportunidades laborales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s-AR" sz="2400" b="1" dirty="0">
                  <a:solidFill>
                    <a:schemeClr val="accent2">
                      <a:lumMod val="75000"/>
                    </a:schemeClr>
                  </a:solidFill>
                </a:rPr>
                <a:t>Inserción social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s-AR" sz="2400" b="1" dirty="0">
                  <a:solidFill>
                    <a:schemeClr val="accent2">
                      <a:lumMod val="75000"/>
                    </a:schemeClr>
                  </a:solidFill>
                </a:rPr>
                <a:t>Comunicación con la familia y el entorno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s-AR" sz="2400" b="1" dirty="0">
                  <a:solidFill>
                    <a:schemeClr val="accent2">
                      <a:lumMod val="75000"/>
                    </a:schemeClr>
                  </a:solidFill>
                </a:rPr>
                <a:t>Aprendizaje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s-AR" sz="2400" b="1" dirty="0">
                  <a:solidFill>
                    <a:schemeClr val="accent2">
                      <a:lumMod val="75000"/>
                    </a:schemeClr>
                  </a:solidFill>
                </a:rPr>
                <a:t>Seguridad e independencia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s-AR" sz="2400" b="1" dirty="0">
                  <a:solidFill>
                    <a:schemeClr val="accent2">
                      <a:lumMod val="75000"/>
                    </a:schemeClr>
                  </a:solidFill>
                </a:rPr>
                <a:t>Calidad de vida</a:t>
              </a: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1295400" y="3731107"/>
              <a:ext cx="1111196" cy="461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AR" sz="2400" b="1" dirty="0">
                  <a:solidFill>
                    <a:schemeClr val="accent1">
                      <a:lumMod val="50000"/>
                    </a:schemeClr>
                  </a:solidFill>
                </a:rPr>
                <a:t>Dando:</a:t>
              </a: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9" y="2581276"/>
            <a:ext cx="2492375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7" y="2347876"/>
            <a:ext cx="2844189" cy="189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4489450"/>
            <a:ext cx="2208213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Resultado de imagen para alumnos en cl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" name="AutoShape 4" descr="Resultado de imagen para alumnos en clas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348" y="4700080"/>
            <a:ext cx="3242776" cy="215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858408-22E4-4211-85F9-4702F9B0A8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9" y="359574"/>
            <a:ext cx="2713176" cy="9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488439" y="492989"/>
            <a:ext cx="294131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4000" b="1" dirty="0">
                <a:solidFill>
                  <a:schemeClr val="accent1">
                    <a:lumMod val="50000"/>
                  </a:schemeClr>
                </a:solidFill>
              </a:rPr>
              <a:t>Organización</a:t>
            </a:r>
          </a:p>
        </p:txBody>
      </p:sp>
      <p:sp>
        <p:nvSpPr>
          <p:cNvPr id="9220" name="CuadroTexto 3"/>
          <p:cNvSpPr txBox="1">
            <a:spLocks noChangeArrowheads="1"/>
          </p:cNvSpPr>
          <p:nvPr/>
        </p:nvSpPr>
        <p:spPr bwMode="auto">
          <a:xfrm>
            <a:off x="2286000" y="2133601"/>
            <a:ext cx="8432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sz="2800" b="1" dirty="0">
                <a:solidFill>
                  <a:srgbClr val="C00000"/>
                </a:solidFill>
              </a:rPr>
              <a:t>Reciclado de audífonos </a:t>
            </a:r>
            <a:r>
              <a:rPr lang="es-AR" sz="2800" dirty="0"/>
              <a:t>en desuso  </a:t>
            </a:r>
          </a:p>
          <a:p>
            <a:r>
              <a:rPr lang="es-AR" sz="2800" b="1" dirty="0">
                <a:solidFill>
                  <a:srgbClr val="C00000"/>
                </a:solidFill>
              </a:rPr>
              <a:t>+ Banco de audífonos </a:t>
            </a:r>
            <a:r>
              <a:rPr lang="es-AR" sz="2800" dirty="0"/>
              <a:t>en La Plata</a:t>
            </a:r>
          </a:p>
          <a:p>
            <a:r>
              <a:rPr lang="es-AR" sz="2800" b="1" dirty="0">
                <a:solidFill>
                  <a:srgbClr val="C00000"/>
                </a:solidFill>
              </a:rPr>
              <a:t>+ Acuerdos con prestadores y fonoaudiólogos </a:t>
            </a:r>
            <a:r>
              <a:rPr lang="es-AR" sz="2800" dirty="0"/>
              <a:t>para las </a:t>
            </a:r>
          </a:p>
          <a:p>
            <a:r>
              <a:rPr lang="es-AR" sz="2800" dirty="0"/>
              <a:t>tareas de especialistas.</a:t>
            </a:r>
          </a:p>
          <a:p>
            <a:r>
              <a:rPr lang="es-AR" sz="2800" dirty="0"/>
              <a:t> </a:t>
            </a:r>
          </a:p>
        </p:txBody>
      </p:sp>
      <p:pic>
        <p:nvPicPr>
          <p:cNvPr id="9221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4379913"/>
            <a:ext cx="18954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790950" y="4379914"/>
            <a:ext cx="609295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2400" b="1" dirty="0">
                <a:solidFill>
                  <a:schemeClr val="accent1">
                    <a:lumMod val="50000"/>
                  </a:schemeClr>
                </a:solidFill>
              </a:rPr>
              <a:t>Nos enfocamos en la atención de necesidades </a:t>
            </a:r>
          </a:p>
          <a:p>
            <a:pPr>
              <a:defRPr/>
            </a:pPr>
            <a:r>
              <a:rPr lang="es-AR" sz="2400" b="1" dirty="0">
                <a:solidFill>
                  <a:schemeClr val="accent1">
                    <a:lumMod val="50000"/>
                  </a:schemeClr>
                </a:solidFill>
              </a:rPr>
              <a:t>de personas carenciadas.</a:t>
            </a:r>
          </a:p>
          <a:p>
            <a:pPr>
              <a:defRPr/>
            </a:pPr>
            <a:endParaRPr lang="es-A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37C7981-EAE0-4EE9-9529-D80CC716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984" y="149647"/>
            <a:ext cx="3548063" cy="123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5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6607588"/>
              </p:ext>
            </p:extLst>
          </p:nvPr>
        </p:nvGraphicFramePr>
        <p:xfrm>
          <a:off x="838200" y="179045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292" y="1805355"/>
            <a:ext cx="791235" cy="2016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093" y="1763667"/>
            <a:ext cx="895839" cy="208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25" y="3085410"/>
            <a:ext cx="1106183" cy="104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uadroTexto 2"/>
          <p:cNvSpPr txBox="1"/>
          <p:nvPr/>
        </p:nvSpPr>
        <p:spPr>
          <a:xfrm>
            <a:off x="6852137" y="399318"/>
            <a:ext cx="50116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AR" sz="4000" b="1" dirty="0">
                <a:solidFill>
                  <a:schemeClr val="accent1">
                    <a:lumMod val="50000"/>
                  </a:schemeClr>
                </a:solidFill>
              </a:rPr>
              <a:t>El proceso de reciclado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230926" y="3780639"/>
            <a:ext cx="99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Donante</a:t>
            </a:r>
            <a:endParaRPr lang="es-AR" dirty="0"/>
          </a:p>
        </p:txBody>
      </p:sp>
      <p:sp>
        <p:nvSpPr>
          <p:cNvPr id="14" name="13 CuadroTexto"/>
          <p:cNvSpPr txBox="1"/>
          <p:nvPr/>
        </p:nvSpPr>
        <p:spPr>
          <a:xfrm>
            <a:off x="9690093" y="3777737"/>
            <a:ext cx="1031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Receptor</a:t>
            </a:r>
            <a:endParaRPr lang="es-AR" dirty="0"/>
          </a:p>
        </p:txBody>
      </p:sp>
      <p:pic>
        <p:nvPicPr>
          <p:cNvPr id="5" name="Picture 3" descr="C:\Program Files (x86)\Microsoft Office\MEDIA\CAGCAT10\j0235319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18" y="2255635"/>
            <a:ext cx="1028633" cy="105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702" y="2371022"/>
            <a:ext cx="2640310" cy="110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303" y="2924050"/>
            <a:ext cx="1170841" cy="110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 descr="C:\Program Files (x86)\Microsoft Office\MEDIA\CAGCAT10\j0235319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487" y="2114958"/>
            <a:ext cx="1028633" cy="105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DC0CE9C-E55C-4278-BD2D-4B391C23989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292" y="246714"/>
            <a:ext cx="3309524" cy="115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53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2"/>
          <p:cNvSpPr txBox="1"/>
          <p:nvPr/>
        </p:nvSpPr>
        <p:spPr>
          <a:xfrm>
            <a:off x="6852137" y="399318"/>
            <a:ext cx="50116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AR" sz="4000" b="1" dirty="0">
                <a:solidFill>
                  <a:schemeClr val="accent1">
                    <a:lumMod val="50000"/>
                  </a:schemeClr>
                </a:solidFill>
              </a:rPr>
              <a:t>Los costos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532913"/>
              </p:ext>
            </p:extLst>
          </p:nvPr>
        </p:nvGraphicFramePr>
        <p:xfrm>
          <a:off x="2171700" y="2384342"/>
          <a:ext cx="8127999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Concepto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Precio</a:t>
                      </a:r>
                      <a:r>
                        <a:rPr lang="en-US" baseline="0" dirty="0"/>
                        <a:t> 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Observaciones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Intervención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fonoaudiólogo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Valor </a:t>
                      </a:r>
                      <a:r>
                        <a:rPr lang="en-US" dirty="0" err="1"/>
                        <a:t>consultas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audiometría</a:t>
                      </a:r>
                      <a:r>
                        <a:rPr lang="en-US" dirty="0"/>
                        <a:t>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Toma</a:t>
                      </a:r>
                      <a:r>
                        <a:rPr lang="en-US" baseline="0" dirty="0"/>
                        <a:t> de </a:t>
                      </a:r>
                      <a:r>
                        <a:rPr lang="en-US" baseline="0" dirty="0" err="1"/>
                        <a:t>moldes</a:t>
                      </a:r>
                      <a:r>
                        <a:rPr lang="en-US" baseline="0" dirty="0"/>
                        <a:t>. </a:t>
                      </a:r>
                      <a:r>
                        <a:rPr lang="en-US" baseline="0" dirty="0" err="1"/>
                        <a:t>Audífonos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externos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 </a:t>
                      </a:r>
                      <a:r>
                        <a:rPr lang="en-US" dirty="0" err="1"/>
                        <a:t>u$s</a:t>
                      </a:r>
                      <a:r>
                        <a:rPr lang="en-US" dirty="0"/>
                        <a:t> 30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Moldes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silicona</a:t>
                      </a:r>
                      <a:r>
                        <a:rPr lang="en-US" dirty="0"/>
                        <a:t>. Los </a:t>
                      </a:r>
                      <a:r>
                        <a:rPr lang="en-US" dirty="0" err="1"/>
                        <a:t>moldes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audífonos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internos</a:t>
                      </a:r>
                      <a:r>
                        <a:rPr lang="en-US" dirty="0"/>
                        <a:t> son </a:t>
                      </a:r>
                      <a:r>
                        <a:rPr lang="en-US" dirty="0" err="1"/>
                        <a:t>más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caros</a:t>
                      </a:r>
                      <a:r>
                        <a:rPr lang="en-US" dirty="0"/>
                        <a:t>. </a:t>
                      </a:r>
                      <a:endParaRPr lang="es-AR" dirty="0"/>
                    </a:p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Pilas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 </a:t>
                      </a:r>
                      <a:r>
                        <a:rPr lang="en-US" dirty="0" err="1"/>
                        <a:t>u$s</a:t>
                      </a:r>
                      <a:r>
                        <a:rPr lang="en-US" dirty="0"/>
                        <a:t> 15/</a:t>
                      </a:r>
                      <a:r>
                        <a:rPr lang="en-US" dirty="0" err="1"/>
                        <a:t>mes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 err="1"/>
                        <a:t>Audífonos</a:t>
                      </a:r>
                      <a:r>
                        <a:rPr lang="en-US" dirty="0"/>
                        <a:t>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 err="1"/>
                        <a:t>Desde</a:t>
                      </a:r>
                      <a:r>
                        <a:rPr lang="en-US" dirty="0"/>
                        <a:t> ~u$s300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 err="1"/>
                        <a:t>Por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audífono</a:t>
                      </a:r>
                      <a:r>
                        <a:rPr lang="en-US" dirty="0"/>
                        <a:t>!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1" name="20 Grupo"/>
          <p:cNvGrpSpPr/>
          <p:nvPr/>
        </p:nvGrpSpPr>
        <p:grpSpPr>
          <a:xfrm>
            <a:off x="1805352" y="4985039"/>
            <a:ext cx="10058400" cy="1770296"/>
            <a:chOff x="1664677" y="4700954"/>
            <a:chExt cx="10058400" cy="1770296"/>
          </a:xfrm>
        </p:grpSpPr>
        <p:sp>
          <p:nvSpPr>
            <p:cNvPr id="19" name="18 Rectángulo"/>
            <p:cNvSpPr/>
            <p:nvPr/>
          </p:nvSpPr>
          <p:spPr>
            <a:xfrm>
              <a:off x="1664677" y="4700954"/>
              <a:ext cx="10058400" cy="1770296"/>
            </a:xfrm>
            <a:prstGeom prst="rect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910860" y="5547920"/>
              <a:ext cx="824816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El </a:t>
              </a:r>
              <a:r>
                <a:rPr lang="en-US" b="1" dirty="0" err="1">
                  <a:solidFill>
                    <a:srgbClr val="C00000"/>
                  </a:solidFill>
                </a:rPr>
                <a:t>costo</a:t>
              </a:r>
              <a:r>
                <a:rPr lang="en-US" b="1" dirty="0">
                  <a:solidFill>
                    <a:srgbClr val="C00000"/>
                  </a:solidFill>
                </a:rPr>
                <a:t> del </a:t>
              </a:r>
              <a:r>
                <a:rPr lang="en-US" b="1" dirty="0" err="1">
                  <a:solidFill>
                    <a:srgbClr val="C00000"/>
                  </a:solidFill>
                </a:rPr>
                <a:t>audífono</a:t>
              </a:r>
              <a:r>
                <a:rPr lang="en-US" b="1" dirty="0">
                  <a:solidFill>
                    <a:srgbClr val="C00000"/>
                  </a:solidFill>
                </a:rPr>
                <a:t> se </a:t>
              </a:r>
              <a:r>
                <a:rPr lang="en-US" b="1" dirty="0" err="1">
                  <a:solidFill>
                    <a:srgbClr val="C00000"/>
                  </a:solidFill>
                </a:rPr>
                <a:t>elimina</a:t>
              </a:r>
              <a:r>
                <a:rPr lang="en-US" b="1" dirty="0">
                  <a:solidFill>
                    <a:srgbClr val="C00000"/>
                  </a:solidFill>
                </a:rPr>
                <a:t> con el </a:t>
              </a:r>
              <a:r>
                <a:rPr lang="en-US" b="1" dirty="0" err="1">
                  <a:solidFill>
                    <a:srgbClr val="C00000"/>
                  </a:solidFill>
                </a:rPr>
                <a:t>Programa</a:t>
              </a:r>
              <a:r>
                <a:rPr lang="en-US" b="1" dirty="0">
                  <a:solidFill>
                    <a:srgbClr val="C00000"/>
                  </a:solidFill>
                </a:rPr>
                <a:t> OID. </a:t>
              </a:r>
            </a:p>
            <a:p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 </a:t>
              </a:r>
              <a:r>
                <a:rPr lang="en-US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pide</a:t>
              </a: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un </a:t>
              </a:r>
              <a:r>
                <a:rPr lang="en-US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aporte</a:t>
              </a: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voluntario</a:t>
              </a: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al </a:t>
              </a:r>
              <a:r>
                <a:rPr lang="en-US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solicitante</a:t>
              </a: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o Club de 1 </a:t>
              </a:r>
              <a:r>
                <a:rPr lang="en-US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molde</a:t>
              </a: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por persona </a:t>
              </a:r>
              <a:r>
                <a:rPr lang="en-US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servida</a:t>
              </a: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: para </a:t>
              </a:r>
              <a:r>
                <a:rPr lang="en-US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reparaciones</a:t>
              </a: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</a:t>
              </a:r>
              <a:r>
                <a:rPr lang="en-US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gastos</a:t>
              </a: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de </a:t>
              </a:r>
              <a:r>
                <a:rPr lang="en-US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funcionamiento</a:t>
              </a: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y </a:t>
              </a:r>
              <a:r>
                <a:rPr lang="en-US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desarrollo</a:t>
              </a: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del </a:t>
              </a:r>
              <a:r>
                <a:rPr lang="en-US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programa</a:t>
              </a: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.</a:t>
              </a:r>
              <a:endParaRPr lang="es-AR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532594-2928-40DE-8162-1E9BB79F7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22" y="399318"/>
            <a:ext cx="3398976" cy="118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9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6214056" y="485775"/>
            <a:ext cx="518160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s-AR" sz="2700" b="1" dirty="0">
                <a:solidFill>
                  <a:schemeClr val="accent1">
                    <a:lumMod val="75000"/>
                  </a:schemeClr>
                </a:solidFill>
              </a:rPr>
              <a:t>OID 2016-2018:</a:t>
            </a:r>
            <a:br>
              <a:rPr lang="es-AR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AR" b="1" dirty="0" err="1">
                <a:solidFill>
                  <a:schemeClr val="accent1">
                    <a:lumMod val="75000"/>
                  </a:schemeClr>
                </a:solidFill>
              </a:rPr>
              <a:t>Evolucion</a:t>
            </a:r>
            <a:r>
              <a:rPr lang="es-AR" b="1" dirty="0">
                <a:solidFill>
                  <a:schemeClr val="accent1">
                    <a:lumMod val="75000"/>
                  </a:schemeClr>
                </a:solidFill>
              </a:rPr>
              <a:t>- Prestaciones</a:t>
            </a:r>
            <a:br>
              <a:rPr lang="es-AR" b="1" dirty="0">
                <a:solidFill>
                  <a:schemeClr val="accent1">
                    <a:lumMod val="75000"/>
                  </a:schemeClr>
                </a:solidFill>
              </a:rPr>
            </a:br>
            <a:endParaRPr lang="es-A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79" y="1523205"/>
            <a:ext cx="5465091" cy="229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778" y="1981200"/>
            <a:ext cx="5742199" cy="399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62708" y="2806944"/>
            <a:ext cx="5685692" cy="1120287"/>
          </a:xfrm>
          <a:prstGeom prst="rect">
            <a:avLst/>
          </a:prstGeom>
          <a:noFill/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3B5405-D4CF-41E8-A196-5D8FBD17B6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8" y="105181"/>
            <a:ext cx="3249889" cy="113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6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88723" y="85644"/>
            <a:ext cx="51816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s-AR" b="1" dirty="0">
                <a:solidFill>
                  <a:schemeClr val="accent1">
                    <a:lumMod val="75000"/>
                  </a:schemeClr>
                </a:solidFill>
              </a:rPr>
              <a:t>Cobertura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060735"/>
              </p:ext>
            </p:extLst>
          </p:nvPr>
        </p:nvGraphicFramePr>
        <p:xfrm>
          <a:off x="273139" y="3627747"/>
          <a:ext cx="25404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AR" dirty="0"/>
                        <a:t>Referencias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</a:rPr>
                        <a:t>Clubes-Localidades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</a:rPr>
                        <a:t>Fonoaudiólogos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</a:rPr>
                        <a:t>Moldes</a:t>
                      </a:r>
                      <a:endParaRPr lang="es-AR" sz="18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9 Elipse"/>
          <p:cNvSpPr/>
          <p:nvPr/>
        </p:nvSpPr>
        <p:spPr>
          <a:xfrm>
            <a:off x="2297724" y="4631543"/>
            <a:ext cx="187569" cy="16026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38 Elipse"/>
          <p:cNvSpPr/>
          <p:nvPr/>
        </p:nvSpPr>
        <p:spPr>
          <a:xfrm>
            <a:off x="2297723" y="4361912"/>
            <a:ext cx="187569" cy="16026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0" name="39 Elipse"/>
          <p:cNvSpPr/>
          <p:nvPr/>
        </p:nvSpPr>
        <p:spPr>
          <a:xfrm>
            <a:off x="2297722" y="4057842"/>
            <a:ext cx="187569" cy="160262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70" y="1863053"/>
            <a:ext cx="4257675" cy="1481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11 Grupo"/>
          <p:cNvGrpSpPr/>
          <p:nvPr/>
        </p:nvGrpSpPr>
        <p:grpSpPr>
          <a:xfrm>
            <a:off x="4673904" y="1008185"/>
            <a:ext cx="6739390" cy="6106531"/>
            <a:chOff x="4673904" y="1008185"/>
            <a:chExt cx="6739390" cy="6106531"/>
          </a:xfrm>
        </p:grpSpPr>
        <p:grpSp>
          <p:nvGrpSpPr>
            <p:cNvPr id="6" name="5 Grupo"/>
            <p:cNvGrpSpPr/>
            <p:nvPr/>
          </p:nvGrpSpPr>
          <p:grpSpPr>
            <a:xfrm>
              <a:off x="4673904" y="1008185"/>
              <a:ext cx="6739390" cy="6106531"/>
              <a:chOff x="3217624" y="69147"/>
              <a:chExt cx="7894474" cy="7045569"/>
            </a:xfrm>
          </p:grpSpPr>
          <p:grpSp>
            <p:nvGrpSpPr>
              <p:cNvPr id="28" name="27 Grupo"/>
              <p:cNvGrpSpPr/>
              <p:nvPr/>
            </p:nvGrpSpPr>
            <p:grpSpPr>
              <a:xfrm>
                <a:off x="3217624" y="69147"/>
                <a:ext cx="7894474" cy="7045569"/>
                <a:chOff x="4823027" y="1174879"/>
                <a:chExt cx="6752493" cy="5560061"/>
              </a:xfrm>
            </p:grpSpPr>
            <p:pic>
              <p:nvPicPr>
                <p:cNvPr id="4" name="Imagen 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23027" y="1174879"/>
                  <a:ext cx="6752493" cy="5560061"/>
                </a:xfrm>
                <a:prstGeom prst="rect">
                  <a:avLst/>
                </a:prstGeom>
              </p:spPr>
            </p:pic>
            <p:sp>
              <p:nvSpPr>
                <p:cNvPr id="8" name="7 Elipse"/>
                <p:cNvSpPr/>
                <p:nvPr/>
              </p:nvSpPr>
              <p:spPr>
                <a:xfrm>
                  <a:off x="9003323" y="4961433"/>
                  <a:ext cx="152400" cy="161552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15" name="14 Elipse"/>
                <p:cNvSpPr/>
                <p:nvPr/>
              </p:nvSpPr>
              <p:spPr>
                <a:xfrm>
                  <a:off x="7866184" y="1454151"/>
                  <a:ext cx="152400" cy="141963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16" name="15 Elipse"/>
                <p:cNvSpPr/>
                <p:nvPr/>
              </p:nvSpPr>
              <p:spPr>
                <a:xfrm>
                  <a:off x="8123073" y="3494761"/>
                  <a:ext cx="152400" cy="141963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17" name="16 Elipse"/>
                <p:cNvSpPr/>
                <p:nvPr/>
              </p:nvSpPr>
              <p:spPr>
                <a:xfrm>
                  <a:off x="7233138" y="4244743"/>
                  <a:ext cx="152400" cy="141963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18" name="17 Elipse"/>
                <p:cNvSpPr/>
                <p:nvPr/>
              </p:nvSpPr>
              <p:spPr>
                <a:xfrm>
                  <a:off x="10023230" y="4363260"/>
                  <a:ext cx="152400" cy="141963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19" name="18 Elipse"/>
                <p:cNvSpPr/>
                <p:nvPr/>
              </p:nvSpPr>
              <p:spPr>
                <a:xfrm>
                  <a:off x="8335108" y="2569281"/>
                  <a:ext cx="152400" cy="141963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20" name="19 Elipse"/>
                <p:cNvSpPr/>
                <p:nvPr/>
              </p:nvSpPr>
              <p:spPr>
                <a:xfrm>
                  <a:off x="10105292" y="3507770"/>
                  <a:ext cx="152400" cy="161552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23" name="22 Elipse"/>
                <p:cNvSpPr/>
                <p:nvPr/>
              </p:nvSpPr>
              <p:spPr>
                <a:xfrm>
                  <a:off x="9331570" y="3669322"/>
                  <a:ext cx="152400" cy="141963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24" name="23 Elipse"/>
                <p:cNvSpPr/>
                <p:nvPr/>
              </p:nvSpPr>
              <p:spPr>
                <a:xfrm>
                  <a:off x="6564924" y="4528669"/>
                  <a:ext cx="152400" cy="141963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25" name="24 Elipse"/>
                <p:cNvSpPr/>
                <p:nvPr/>
              </p:nvSpPr>
              <p:spPr>
                <a:xfrm>
                  <a:off x="10257693" y="3517564"/>
                  <a:ext cx="152400" cy="141963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26" name="25 Elipse"/>
                <p:cNvSpPr/>
                <p:nvPr/>
              </p:nvSpPr>
              <p:spPr>
                <a:xfrm>
                  <a:off x="9777046" y="3240067"/>
                  <a:ext cx="152400" cy="141963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29" name="28 Elipse"/>
                <p:cNvSpPr/>
                <p:nvPr/>
              </p:nvSpPr>
              <p:spPr>
                <a:xfrm>
                  <a:off x="9149862" y="3098104"/>
                  <a:ext cx="152400" cy="141963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22" name="21 Elipse"/>
                <p:cNvSpPr/>
                <p:nvPr/>
              </p:nvSpPr>
              <p:spPr>
                <a:xfrm>
                  <a:off x="6600093" y="3413985"/>
                  <a:ext cx="152400" cy="161552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  <p:sp>
            <p:nvSpPr>
              <p:cNvPr id="30" name="29 Elipse"/>
              <p:cNvSpPr/>
              <p:nvPr/>
            </p:nvSpPr>
            <p:spPr>
              <a:xfrm>
                <a:off x="5974234" y="2834188"/>
                <a:ext cx="178703" cy="17465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31" name="30 Elipse"/>
              <p:cNvSpPr/>
              <p:nvPr/>
            </p:nvSpPr>
            <p:spPr>
              <a:xfrm>
                <a:off x="7720278" y="2545830"/>
                <a:ext cx="178703" cy="17465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32" name="31 Elipse"/>
              <p:cNvSpPr/>
              <p:nvPr/>
            </p:nvSpPr>
            <p:spPr>
              <a:xfrm>
                <a:off x="7630926" y="1238334"/>
                <a:ext cx="178703" cy="17465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33" name="32 Elipse"/>
            <p:cNvSpPr/>
            <p:nvPr/>
          </p:nvSpPr>
          <p:spPr>
            <a:xfrm>
              <a:off x="9249524" y="3425551"/>
              <a:ext cx="152556" cy="151377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4" name="33 Elipse"/>
            <p:cNvSpPr/>
            <p:nvPr/>
          </p:nvSpPr>
          <p:spPr>
            <a:xfrm>
              <a:off x="8846088" y="2702168"/>
              <a:ext cx="152556" cy="151377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8 Elipse"/>
            <p:cNvSpPr>
              <a:spLocks/>
            </p:cNvSpPr>
            <p:nvPr/>
          </p:nvSpPr>
          <p:spPr>
            <a:xfrm>
              <a:off x="9713362" y="3371989"/>
              <a:ext cx="144000" cy="144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6" name="35 Elipse"/>
            <p:cNvSpPr>
              <a:spLocks/>
            </p:cNvSpPr>
            <p:nvPr/>
          </p:nvSpPr>
          <p:spPr>
            <a:xfrm>
              <a:off x="10019221" y="3695136"/>
              <a:ext cx="144000" cy="144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1" name="40 Elipse"/>
            <p:cNvSpPr/>
            <p:nvPr/>
          </p:nvSpPr>
          <p:spPr>
            <a:xfrm>
              <a:off x="6386210" y="3428577"/>
              <a:ext cx="152556" cy="151377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2" name="41 Elipse"/>
            <p:cNvSpPr/>
            <p:nvPr/>
          </p:nvSpPr>
          <p:spPr>
            <a:xfrm>
              <a:off x="8742556" y="5165965"/>
              <a:ext cx="152556" cy="151377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679BA1-1FA1-4248-8814-EBA81459DD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78" y="311110"/>
            <a:ext cx="3110741" cy="108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0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08418" y="277874"/>
            <a:ext cx="3178935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s-AR" b="1" dirty="0">
                <a:solidFill>
                  <a:schemeClr val="accent1">
                    <a:lumMod val="75000"/>
                  </a:schemeClr>
                </a:solidFill>
              </a:rPr>
              <a:t>Obras</a:t>
            </a:r>
          </a:p>
        </p:txBody>
      </p:sp>
      <p:grpSp>
        <p:nvGrpSpPr>
          <p:cNvPr id="6" name="5 Grupo"/>
          <p:cNvGrpSpPr>
            <a:grpSpLocks/>
          </p:cNvGrpSpPr>
          <p:nvPr/>
        </p:nvGrpSpPr>
        <p:grpSpPr bwMode="auto">
          <a:xfrm>
            <a:off x="3790951" y="1933575"/>
            <a:ext cx="7332795" cy="4198943"/>
            <a:chOff x="2266950" y="1933574"/>
            <a:chExt cx="7332241" cy="4199196"/>
          </a:xfrm>
        </p:grpSpPr>
        <p:pic>
          <p:nvPicPr>
            <p:cNvPr id="1638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950" y="1933574"/>
              <a:ext cx="5325658" cy="3476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390" name="2 CuadroTexto"/>
            <p:cNvSpPr txBox="1">
              <a:spLocks noChangeArrowheads="1"/>
            </p:cNvSpPr>
            <p:nvPr/>
          </p:nvSpPr>
          <p:spPr bwMode="auto">
            <a:xfrm>
              <a:off x="2310246" y="5486400"/>
              <a:ext cx="7288945" cy="646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s-AR" dirty="0" err="1"/>
                <a:t>Thiago</a:t>
              </a:r>
              <a:r>
                <a:rPr lang="es-AR" dirty="0"/>
                <a:t>, 6 años, Monte Grande. Diciembre 2015. </a:t>
              </a:r>
            </a:p>
            <a:p>
              <a:r>
                <a:rPr lang="es-AR" dirty="0"/>
                <a:t>Gracias a los Leones ahora puede aprender a hablar y escuchar a mamá !!</a:t>
              </a:r>
            </a:p>
          </p:txBody>
        </p:sp>
      </p:grp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70D3F6-2916-4957-A648-04EC30BA8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02" y="215135"/>
            <a:ext cx="4229100" cy="147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4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08418" y="277874"/>
            <a:ext cx="3178935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s-AR" b="1" dirty="0">
                <a:solidFill>
                  <a:schemeClr val="accent1">
                    <a:lumMod val="75000"/>
                  </a:schemeClr>
                </a:solidFill>
              </a:rPr>
              <a:t>Obras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420" y="1714011"/>
            <a:ext cx="2854460" cy="366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634" y="1714011"/>
            <a:ext cx="3719146" cy="278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937634" y="4994031"/>
            <a:ext cx="52863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Diego. 12 a</a:t>
            </a:r>
            <a:r>
              <a:rPr lang="es-AR" dirty="0" err="1"/>
              <a:t>ños</a:t>
            </a:r>
            <a:r>
              <a:rPr lang="es-AR" dirty="0"/>
              <a:t>. Vive en la Villa de </a:t>
            </a:r>
            <a:r>
              <a:rPr lang="en-US" dirty="0"/>
              <a:t>Dock  </a:t>
            </a:r>
            <a:r>
              <a:rPr lang="en-US" dirty="0" err="1"/>
              <a:t>Sud</a:t>
            </a:r>
            <a:r>
              <a:rPr lang="en-US" dirty="0"/>
              <a:t>. </a:t>
            </a:r>
            <a:r>
              <a:rPr lang="en-US" dirty="0" err="1"/>
              <a:t>Dic</a:t>
            </a:r>
            <a:r>
              <a:rPr lang="en-US" dirty="0"/>
              <a:t> 2016.</a:t>
            </a:r>
          </a:p>
          <a:p>
            <a:endParaRPr lang="en-US" dirty="0"/>
          </a:p>
          <a:p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goleador</a:t>
            </a:r>
            <a:r>
              <a:rPr lang="en-US" dirty="0"/>
              <a:t> y </a:t>
            </a:r>
            <a:r>
              <a:rPr lang="en-US" dirty="0" err="1"/>
              <a:t>podrá</a:t>
            </a:r>
            <a:r>
              <a:rPr lang="en-US" dirty="0"/>
              <a:t> </a:t>
            </a:r>
            <a:r>
              <a:rPr lang="en-US" dirty="0" err="1"/>
              <a:t>escuchar</a:t>
            </a:r>
            <a:r>
              <a:rPr lang="en-US" dirty="0"/>
              <a:t> el </a:t>
            </a:r>
            <a:r>
              <a:rPr lang="en-US" dirty="0" err="1"/>
              <a:t>grito</a:t>
            </a:r>
            <a:r>
              <a:rPr lang="en-US" dirty="0"/>
              <a:t> de </a:t>
            </a:r>
            <a:r>
              <a:rPr lang="en-US" dirty="0" err="1"/>
              <a:t>Gol</a:t>
            </a:r>
            <a:r>
              <a:rPr lang="en-US" dirty="0"/>
              <a:t>!</a:t>
            </a:r>
          </a:p>
          <a:p>
            <a:r>
              <a:rPr lang="en-US" dirty="0" err="1"/>
              <a:t>Ahora</a:t>
            </a:r>
            <a:r>
              <a:rPr lang="en-US" dirty="0"/>
              <a:t> </a:t>
            </a:r>
            <a:r>
              <a:rPr lang="en-US" dirty="0" err="1"/>
              <a:t>aprende</a:t>
            </a:r>
            <a:r>
              <a:rPr lang="en-US" dirty="0"/>
              <a:t> a </a:t>
            </a:r>
            <a:r>
              <a:rPr lang="en-US" dirty="0" err="1"/>
              <a:t>hablar</a:t>
            </a:r>
            <a:r>
              <a:rPr lang="en-US" dirty="0"/>
              <a:t>.</a:t>
            </a:r>
            <a:endParaRPr lang="es-AR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35F809-60B0-437E-9CDB-96B6848EA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63" y="212781"/>
            <a:ext cx="3719147" cy="129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986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410</Words>
  <Application>Microsoft Office PowerPoint</Application>
  <PresentationFormat>Widescreen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PowerPoint Presentation</vt:lpstr>
      <vt:lpstr>Objetivo  del programa</vt:lpstr>
      <vt:lpstr>PowerPoint Presentation</vt:lpstr>
      <vt:lpstr>PowerPoint Presentation</vt:lpstr>
      <vt:lpstr>PowerPoint Presentation</vt:lpstr>
      <vt:lpstr>OID 2016-2018: Evolucion- Prestaciones </vt:lpstr>
      <vt:lpstr>Cobertura</vt:lpstr>
      <vt:lpstr>Obras</vt:lpstr>
      <vt:lpstr>Obras</vt:lpstr>
      <vt:lpstr>Obras</vt:lpstr>
      <vt:lpstr>PowerPoint Presentation</vt:lpstr>
      <vt:lpstr>Porqué “OID”?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Familia</dc:creator>
  <cp:lastModifiedBy>EDUARDO HUGO GALEAZZI</cp:lastModifiedBy>
  <cp:revision>42</cp:revision>
  <dcterms:created xsi:type="dcterms:W3CDTF">2018-02-20T11:36:39Z</dcterms:created>
  <dcterms:modified xsi:type="dcterms:W3CDTF">2020-09-23T14:12:20Z</dcterms:modified>
</cp:coreProperties>
</file>